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6" r:id="rId12"/>
    <p:sldId id="27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135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65434224-2FAF-48F7-AACC-7211ED04BC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34" y="4428968"/>
            <a:ext cx="1394037" cy="13940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1" y="4049481"/>
            <a:ext cx="4517571" cy="12461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3435" y="5231745"/>
            <a:ext cx="1111103" cy="98167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FAB4D84-15FC-4BC9-BBE4-36830AE576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876868"/>
            <a:ext cx="8702415" cy="227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093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92188"/>
            <a:ext cx="7886700" cy="559632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86" y="2883353"/>
            <a:ext cx="5580763" cy="314531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6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669DD7-35A9-408C-A10D-F849E2DC8E3A}"/>
              </a:ext>
            </a:extLst>
          </p:cNvPr>
          <p:cNvSpPr/>
          <p:nvPr userDrawn="1"/>
        </p:nvSpPr>
        <p:spPr>
          <a:xfrm>
            <a:off x="2218660" y="2721930"/>
            <a:ext cx="6946605" cy="1350334"/>
          </a:xfrm>
          <a:prstGeom prst="rect">
            <a:avLst/>
          </a:prstGeom>
          <a:solidFill>
            <a:srgbClr val="9B04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5E497B3-5413-44C8-80CA-B58F43EDF46B}"/>
              </a:ext>
            </a:extLst>
          </p:cNvPr>
          <p:cNvSpPr/>
          <p:nvPr userDrawn="1"/>
        </p:nvSpPr>
        <p:spPr>
          <a:xfrm>
            <a:off x="0" y="2721930"/>
            <a:ext cx="2197395" cy="1350334"/>
          </a:xfrm>
          <a:prstGeom prst="rect">
            <a:avLst/>
          </a:prstGeom>
          <a:solidFill>
            <a:srgbClr val="B70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9859" y="2721930"/>
            <a:ext cx="6835406" cy="1350333"/>
          </a:xfrm>
          <a:prstGeom prst="rect">
            <a:avLst/>
          </a:prstGeom>
        </p:spPr>
        <p:txBody>
          <a:bodyPr anchor="ctr"/>
          <a:lstStyle>
            <a:lvl1pPr>
              <a:defRPr sz="35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9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63786" y="6492875"/>
            <a:ext cx="478465" cy="365125"/>
          </a:xfrm>
        </p:spPr>
        <p:txBody>
          <a:bodyPr/>
          <a:lstStyle>
            <a:lvl1pPr>
              <a:defRPr>
                <a:solidFill>
                  <a:srgbClr val="9B0483"/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E2E57EE3-11DB-46D2-B63F-A8152DC64AE3}"/>
              </a:ext>
            </a:extLst>
          </p:cNvPr>
          <p:cNvSpPr/>
          <p:nvPr userDrawn="1"/>
        </p:nvSpPr>
        <p:spPr>
          <a:xfrm>
            <a:off x="3805135" y="287072"/>
            <a:ext cx="1543050" cy="504000"/>
          </a:xfrm>
          <a:prstGeom prst="roundRect">
            <a:avLst/>
          </a:prstGeom>
          <a:solidFill>
            <a:srgbClr val="F9F9F9"/>
          </a:solidFill>
          <a:ln>
            <a:solidFill>
              <a:srgbClr val="9B04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9B04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快乐预习感知</a:t>
            </a:r>
          </a:p>
        </p:txBody>
      </p:sp>
    </p:spTree>
    <p:extLst>
      <p:ext uri="{BB962C8B-B14F-4D97-AF65-F5344CB8AC3E}">
        <p14:creationId xmlns:p14="http://schemas.microsoft.com/office/powerpoint/2010/main" val="1958336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25008"/>
      </p:ext>
    </p:extLst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7944" y="83142"/>
            <a:ext cx="499730" cy="365125"/>
          </a:xfrm>
        </p:spPr>
        <p:txBody>
          <a:bodyPr/>
          <a:lstStyle/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606299"/>
      </p:ext>
    </p:extLst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968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知识建构导图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61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785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E3FF8-7F77-4CDF-B71A-F850CBD5FCB4}" type="datetimeFigureOut">
              <a:rPr lang="zh-CN" altLang="en-US" smtClean="0"/>
              <a:t>2020/2/13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16AE-5ED9-45DB-804F-A9FCC457E6E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46417D4-07CE-4C71-B071-10F7CA95E0A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9056"/>
            <a:ext cx="9144000" cy="61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63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5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6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image" Target="NUL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8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image" Target="../media/image10.emf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1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2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3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11" Type="http://schemas.openxmlformats.org/officeDocument/2006/relationships/image" Target="../media/image14.jpeg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16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116235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在水平拉力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m/s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的速度向右匀速运动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在同一水平面上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受到水平拉力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m/s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的速度向右匀速运动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两次移动的距离相同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则两次拉力做功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两次拉力的功率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放在水平面上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在水平拉力作用下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以一定的速度向右匀速运动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同一物体在同一水平面上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压力的大小与接触面的粗糙程度均不变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则摩擦力大小不变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根据二力平衡条件可知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水平拉力都等于摩擦力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两次拉力相等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两次移动的距离也相同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拉力做的功相等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两次拉力相等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两次拉力的功率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19675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湖南株洲中考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喝饮料时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将横截面积为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的吸管竖直插入饮料中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在大气压作用下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管中液面缓慢上升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如图所示。设饮料密度为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为已知常量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忽略杯中液面变化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当管内液面上升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管内气压比管外气压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吸入管内的饮料质量为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饮料克服重力做了多少功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19V10.eps" descr="id:2147493336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3394105" y="2466852"/>
            <a:ext cx="1033879" cy="200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3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50380"/>
              </p:ext>
            </p:extLst>
          </p:nvPr>
        </p:nvGraphicFramePr>
        <p:xfrm>
          <a:off x="508000" y="1412776"/>
          <a:ext cx="8128000" cy="2682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文档" r:id="rId12" imgW="3477813" imgH="1148068" progId="Word.Document.12">
                  <p:embed/>
                </p:oleObj>
              </mc:Choice>
              <mc:Fallback>
                <p:oleObj name="文档" r:id="rId12" imgW="3477813" imgH="1148068" progId="Word.Document.12">
                  <p:embed/>
                  <p:pic>
                    <p:nvPicPr>
                      <p:cNvPr id="13" name="对象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26821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>
                <a:spLocks noChangeAspect="1"/>
              </p:cNvSpPr>
              <p:nvPr/>
            </p:nvSpPr>
            <p:spPr>
              <a:xfrm>
                <a:off x="419920" y="4134546"/>
                <a:ext cx="8128000" cy="14546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zh-CN" altLang="zh-CN" sz="2200" dirty="0">
                    <a:solidFill>
                      <a:srgbClr val="FF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NEU-BZ-S92"/>
                    <a:ea typeface="Arial" panose="020B060402020202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低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Sh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  <a:tabLst>
                    <a:tab pos="1188085" algn="l"/>
                    <a:tab pos="2163445" algn="l"/>
                    <a:tab pos="3142615" algn="l"/>
                    <a:tab pos="4190365" algn="l"/>
                  </a:tabLst>
                </a:pP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200" i="1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ρ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Sgh</a:t>
                </a:r>
                <a:r>
                  <a:rPr lang="en-US" altLang="zh-CN" sz="2200" baseline="30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20" y="4134546"/>
                <a:ext cx="8128000" cy="1454694"/>
              </a:xfrm>
              <a:prstGeom prst="rect">
                <a:avLst/>
              </a:prstGeom>
              <a:blipFill rotWithShape="0">
                <a:blip r:embed="rId14"/>
                <a:stretch>
                  <a:fillRect l="-975" t="-2092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454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9V77.eps" descr="id:214749328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59632" y="777615"/>
            <a:ext cx="6480720" cy="5716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146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cover dir="ru"/>
      </p:transition>
    </mc:Choice>
    <mc:Fallback xmlns="">
      <p:transition spd="slow">
        <p:cover dir="r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下图为一名举重运动员做挺举动作时连续的几个状态图。下列说法正确的是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从发力到上拉的过程中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运动员对杠铃不做功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从上拉到翻站的过程中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运动员对杠铃不做功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从翻站到上挺的过程中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运动员对杠铃不做功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举着杠铃稳定站立的过程中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运动员对杠铃不做功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25" name="19V05.eps" descr="id:2147493301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827584" y="1975688"/>
            <a:ext cx="7204248" cy="2333042"/>
          </a:xfrm>
          <a:prstGeom prst="rect">
            <a:avLst/>
          </a:prstGeom>
        </p:spPr>
      </p:pic>
      <p:sp>
        <p:nvSpPr>
          <p:cNvPr id="37" name="五边形 3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8" name="五边形 3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68427" y="4005064"/>
            <a:ext cx="8247377" cy="2520280"/>
            <a:chOff x="645102" y="1945807"/>
            <a:chExt cx="8247377" cy="2520280"/>
          </a:xfrm>
        </p:grpSpPr>
        <p:grpSp>
          <p:nvGrpSpPr>
            <p:cNvPr id="40" name="组合 39"/>
            <p:cNvGrpSpPr/>
            <p:nvPr/>
          </p:nvGrpSpPr>
          <p:grpSpPr>
            <a:xfrm>
              <a:off x="645102" y="1945807"/>
              <a:ext cx="8247377" cy="2520280"/>
              <a:chOff x="645102" y="-99392"/>
              <a:chExt cx="8247377" cy="2520280"/>
            </a:xfrm>
          </p:grpSpPr>
          <p:sp>
            <p:nvSpPr>
              <p:cNvPr id="42" name="五边形 4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645102" y="-99392"/>
                <a:ext cx="8247377" cy="2203272"/>
                <a:chOff x="645102" y="-99392"/>
                <a:chExt cx="8247377" cy="2203272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645102" y="-99392"/>
                  <a:ext cx="8247377" cy="22032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TextBox 28"/>
                <p:cNvSpPr txBox="1"/>
                <p:nvPr/>
              </p:nvSpPr>
              <p:spPr>
                <a:xfrm>
                  <a:off x="8371094" y="-9939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860242" y="2201006"/>
              <a:ext cx="77757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从发力到上拉、从上拉到翻站、从翻站到上挺过程中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运动员对杠铃都施加一个向上的力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杠铃向上移动了距离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所以人对杠铃做了功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举着杠铃稳定站立的过程中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运动员施加了力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但杠铃没移动距离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所以人对杠铃不做功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8" name="组合 4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51" name="五边形 5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2" name="燕尾形 5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223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3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小华把装有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个鸡蛋的塑料袋从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楼的家里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他提鸡蛋的力做功最接近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C.90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D.300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7639880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5" name="五边形 34"/>
          <p:cNvSpPr/>
          <p:nvPr/>
        </p:nvSpPr>
        <p:spPr>
          <a:xfrm>
            <a:off x="6743759" y="623405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68429" y="4230982"/>
            <a:ext cx="8240937" cy="2291107"/>
            <a:chOff x="641756" y="3226125"/>
            <a:chExt cx="8240937" cy="2291107"/>
          </a:xfrm>
        </p:grpSpPr>
        <p:grpSp>
          <p:nvGrpSpPr>
            <p:cNvPr id="37" name="组合 36"/>
            <p:cNvGrpSpPr/>
            <p:nvPr/>
          </p:nvGrpSpPr>
          <p:grpSpPr>
            <a:xfrm>
              <a:off x="641756" y="3226125"/>
              <a:ext cx="8240937" cy="2291107"/>
              <a:chOff x="641756" y="667058"/>
              <a:chExt cx="8240937" cy="2291107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641756" y="667058"/>
                <a:ext cx="8240937" cy="1976819"/>
                <a:chOff x="641756" y="667058"/>
                <a:chExt cx="8240937" cy="1976819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641756" y="667058"/>
                  <a:ext cx="8240937" cy="197681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21"/>
                <p:cNvSpPr txBox="1"/>
                <p:nvPr/>
              </p:nvSpPr>
              <p:spPr>
                <a:xfrm>
                  <a:off x="8368859" y="66705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8356360"/>
                </p:ext>
              </p:extLst>
            </p:nvPr>
          </p:nvGraphicFramePr>
          <p:xfrm>
            <a:off x="824202" y="3523164"/>
            <a:ext cx="7883525" cy="1565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8" name="文档" r:id="rId12" imgW="3820824" imgH="793285" progId="Word.Document.12">
                    <p:embed/>
                  </p:oleObj>
                </mc:Choice>
                <mc:Fallback>
                  <p:oleObj name="文档" r:id="rId12" imgW="3820824" imgH="793285" progId="Word.Document.12">
                    <p:embed/>
                    <p:pic>
                      <p:nvPicPr>
                        <p:cNvPr id="38" name="对象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4202" y="3523164"/>
                          <a:ext cx="7883525" cy="15652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4" name="组合 43"/>
          <p:cNvGrpSpPr/>
          <p:nvPr/>
        </p:nvGrpSpPr>
        <p:grpSpPr>
          <a:xfrm>
            <a:off x="468430" y="5338167"/>
            <a:ext cx="8251570" cy="1187177"/>
            <a:chOff x="384903" y="5338167"/>
            <a:chExt cx="8251570" cy="1187177"/>
          </a:xfrm>
        </p:grpSpPr>
        <p:grpSp>
          <p:nvGrpSpPr>
            <p:cNvPr id="45" name="组合 44"/>
            <p:cNvGrpSpPr/>
            <p:nvPr/>
          </p:nvGrpSpPr>
          <p:grpSpPr>
            <a:xfrm>
              <a:off x="384903" y="5338167"/>
              <a:ext cx="8251570" cy="1187177"/>
              <a:chOff x="384903" y="3720420"/>
              <a:chExt cx="8251570" cy="1187177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7556353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8" name="五边形 47"/>
              <p:cNvSpPr/>
              <p:nvPr/>
            </p:nvSpPr>
            <p:spPr>
              <a:xfrm>
                <a:off x="6660232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782112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84903" y="3720420"/>
                <a:ext cx="8239109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29"/>
              <p:cNvSpPr txBox="1"/>
              <p:nvPr/>
            </p:nvSpPr>
            <p:spPr>
              <a:xfrm>
                <a:off x="8100392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46" name="对象 4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5283223"/>
                </p:ext>
              </p:extLst>
            </p:nvPr>
          </p:nvGraphicFramePr>
          <p:xfrm>
            <a:off x="589691" y="5661248"/>
            <a:ext cx="7880994" cy="438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" name="文档" r:id="rId14" imgW="3837004" imgH="216344" progId="Word.Document.12">
                    <p:embed/>
                  </p:oleObj>
                </mc:Choice>
                <mc:Fallback>
                  <p:oleObj name="文档" r:id="rId14" imgW="3837004" imgH="216344" progId="Word.Document.12">
                    <p:embed/>
                    <p:pic>
                      <p:nvPicPr>
                        <p:cNvPr id="46" name="对象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9691" y="5661248"/>
                          <a:ext cx="7880994" cy="43825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29659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浙江台州中考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立定跳远的动作分解如图所示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在此过程中运动员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势能增大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势能减小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动能增大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5" name="19V06.eps" descr="id:2147493308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1908453" y="2047696"/>
            <a:ext cx="5471859" cy="2259243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332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2620862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运动员上升时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质量不变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速度变小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故动能减小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势能增大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运动员下落时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质量不变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速度变大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故动能增大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势能减小。故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632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山东淄博中考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小球沿轨道由静止从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点向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点运动的过程中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小球和轨道间存在摩擦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小球运动过程中无法脱离轨道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点的重力势能最大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点的速度最大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点的机械能相等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小球不能到达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5" name="19V07.eps" descr="id:2147493315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2699792" y="2394844"/>
            <a:ext cx="3744416" cy="1959097"/>
          </a:xfrm>
          <a:prstGeom prst="rect">
            <a:avLst/>
          </a:prstGeom>
        </p:spPr>
      </p:pic>
      <p:sp>
        <p:nvSpPr>
          <p:cNvPr id="34" name="五边形 3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36" name="五边形 3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68427" y="3429000"/>
            <a:ext cx="8247377" cy="3096344"/>
            <a:chOff x="645102" y="1369743"/>
            <a:chExt cx="8247377" cy="3096344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1369743"/>
              <a:ext cx="8247377" cy="3096344"/>
              <a:chOff x="645102" y="-675456"/>
              <a:chExt cx="8247377" cy="3096344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645102" y="-675456"/>
                <a:ext cx="8247377" cy="2779336"/>
                <a:chOff x="645102" y="-675456"/>
                <a:chExt cx="8247377" cy="277933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5102" y="-675456"/>
                  <a:ext cx="8247377" cy="277933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28"/>
                <p:cNvSpPr txBox="1"/>
                <p:nvPr/>
              </p:nvSpPr>
              <p:spPr>
                <a:xfrm>
                  <a:off x="8371094" y="-63888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2" y="1661518"/>
              <a:ext cx="777575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小球在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高度最高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重力势能最大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正确。小球在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小球的质量不变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高度最小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势能最小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动能最大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速度最大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小球和轨道间存在摩擦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小球需要克服摩擦做功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故小球从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点到</a:t>
              </a:r>
              <a:r>
                <a:rPr lang="en-US" altLang="zh-CN" sz="2000" i="1" dirty="0"/>
                <a:t>C</a:t>
              </a:r>
              <a:r>
                <a:rPr lang="zh-CN" altLang="zh-CN" sz="2000" dirty="0"/>
                <a:t>点过程中机械能减小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因为小球需要克服摩擦做功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在运动过程中有一部分机械能损失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故小球不能到达</a:t>
              </a:r>
              <a:r>
                <a:rPr lang="en-US" altLang="zh-CN" sz="2000" i="1" dirty="0"/>
                <a:t>D</a:t>
              </a:r>
              <a:r>
                <a:rPr lang="zh-CN" altLang="zh-CN" sz="2000" dirty="0"/>
                <a:t>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6" name="组合 4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49" name="五边形 4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062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在光滑的水平台面上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一轻弹簧左端固定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右端连接一金属小球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点是弹簧保持原长时小球的位置。压缩弹簧使小球至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然后释放小球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小球就在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间做往复运动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AO=OB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。小球从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位置运动到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小球的动能不断增加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弹簧的弹性势能不断减少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小球运动到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点时的动能与此时弹簧的弹性势能相等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在任一位置弹簧的弹性势能和小球的动能之和保持不变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5" name="19V08.eps" descr="id:2147493322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4309550" y="3127816"/>
            <a:ext cx="3603746" cy="1306308"/>
          </a:xfrm>
          <a:prstGeom prst="rect">
            <a:avLst/>
          </a:prstGeom>
        </p:spPr>
      </p:pic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320464"/>
            <a:ext cx="8247377" cy="6204880"/>
            <a:chOff x="645102" y="-1738793"/>
            <a:chExt cx="8247377" cy="6204880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-1738793"/>
              <a:ext cx="8247377" cy="6204880"/>
              <a:chOff x="645102" y="-3783992"/>
              <a:chExt cx="8247377" cy="6204880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45102" y="-3783992"/>
                <a:ext cx="8247377" cy="5887872"/>
                <a:chOff x="645102" y="-3783992"/>
                <a:chExt cx="8247377" cy="588787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645102" y="-3783992"/>
                  <a:ext cx="8247377" cy="58878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TextBox 28"/>
                <p:cNvSpPr txBox="1"/>
                <p:nvPr/>
              </p:nvSpPr>
              <p:spPr>
                <a:xfrm>
                  <a:off x="8371094" y="-378399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-1483594"/>
              <a:ext cx="7775757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由题知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O</a:t>
              </a:r>
              <a:r>
                <a:rPr lang="zh-CN" altLang="zh-CN" sz="2000" dirty="0"/>
                <a:t>点是弹簧保持原长时小球的位置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</a:t>
              </a:r>
              <a:r>
                <a:rPr lang="en-US" altLang="zh-CN" sz="2000" i="1" dirty="0"/>
                <a:t>AO</a:t>
              </a:r>
              <a:r>
                <a:rPr lang="zh-CN" altLang="zh-CN" sz="2000" dirty="0"/>
                <a:t>段弹簧处于压缩状态</a:t>
              </a:r>
              <a:r>
                <a:rPr lang="en-US" altLang="zh-CN" sz="2000" dirty="0"/>
                <a:t>,</a:t>
              </a:r>
              <a:r>
                <a:rPr lang="en-US" altLang="zh-CN" sz="2000" i="1" dirty="0"/>
                <a:t>OB</a:t>
              </a:r>
              <a:r>
                <a:rPr lang="zh-CN" altLang="zh-CN" sz="2000" dirty="0"/>
                <a:t>段弹簧处于拉伸状态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小球从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运动到</a:t>
              </a:r>
              <a:r>
                <a:rPr lang="en-US" altLang="zh-CN" sz="2000" i="1" dirty="0"/>
                <a:t>O</a:t>
              </a:r>
              <a:r>
                <a:rPr lang="zh-CN" altLang="zh-CN" sz="2000" dirty="0"/>
                <a:t>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弹簧逐渐恢复原状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形变程度变小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弹性势能变小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小球所受弹力方向向右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小球速度不断增大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此过程中弹性势能转化为动能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到达</a:t>
              </a:r>
              <a:r>
                <a:rPr lang="en-US" altLang="zh-CN" sz="2000" i="1" dirty="0"/>
                <a:t>O</a:t>
              </a:r>
              <a:r>
                <a:rPr lang="zh-CN" altLang="zh-CN" sz="2000" dirty="0"/>
                <a:t>点时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弹簧恢复原长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弹性势能为零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小球所受弹力为零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此时速度最大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动能最大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小球从</a:t>
              </a:r>
              <a:r>
                <a:rPr lang="en-US" altLang="zh-CN" sz="2000" i="1" dirty="0"/>
                <a:t>O</a:t>
              </a:r>
              <a:r>
                <a:rPr lang="zh-CN" altLang="zh-CN" sz="2000" dirty="0"/>
                <a:t>运动到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弹簧被拉长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形变程度变大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弹性势能变大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此时小球所受弹力方向向左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小球速度不断减小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动能变小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此过程中动能转化为弹性势能。则小球从</a:t>
              </a:r>
              <a:r>
                <a:rPr lang="en-US" altLang="zh-CN" sz="2000" i="1" dirty="0"/>
                <a:t>A</a:t>
              </a:r>
              <a:r>
                <a:rPr lang="zh-CN" altLang="zh-CN" sz="2000" dirty="0"/>
                <a:t>位置运动到</a:t>
              </a:r>
              <a:r>
                <a:rPr lang="en-US" altLang="zh-CN" sz="2000" i="1" dirty="0"/>
                <a:t>B</a:t>
              </a:r>
              <a:r>
                <a:rPr lang="zh-CN" altLang="zh-CN" sz="2000" dirty="0"/>
                <a:t>位置的过程中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小球的动能先增加后减少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弹簧的弹性势能先减少后增加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错误。小球运动到</a:t>
              </a:r>
              <a:r>
                <a:rPr lang="en-US" altLang="zh-CN" sz="2000" i="1" dirty="0"/>
                <a:t>O</a:t>
              </a:r>
              <a:r>
                <a:rPr lang="zh-CN" altLang="zh-CN" sz="2000" dirty="0"/>
                <a:t>点时的动能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最大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与此时弹簧的弹性势能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为零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不相等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错误。水平台面光滑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且</a:t>
              </a:r>
              <a:r>
                <a:rPr lang="en-US" altLang="zh-CN" sz="2000" i="1" dirty="0"/>
                <a:t>AO=OB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说明小球和弹簧组成的整体机械能守恒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所以在任一位置弹簧的弹性势能和小球的动能之和保持不变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0" name="五边形 2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691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700808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江苏扬州中考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用细绳吊着一个物块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静止靠在墙壁上。剪断细绳的同时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用一个由零逐渐增大的水平作用力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压在物块上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墙壁足够高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运动速度变大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所受摩擦力变大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动能先变大后不变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机械能先变小后不变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4" name="19V09.eps" descr="id:2147493329;FounderCES"/>
          <p:cNvPicPr/>
          <p:nvPr/>
        </p:nvPicPr>
        <p:blipFill>
          <a:blip r:embed="rId11"/>
          <a:stretch>
            <a:fillRect/>
          </a:stretch>
        </p:blipFill>
        <p:spPr>
          <a:xfrm>
            <a:off x="5220072" y="2793559"/>
            <a:ext cx="1008112" cy="1840524"/>
          </a:xfrm>
          <a:prstGeom prst="rect">
            <a:avLst/>
          </a:prstGeom>
        </p:spPr>
      </p:pic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22" name="五边形 2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68427" y="725206"/>
            <a:ext cx="8247377" cy="5800138"/>
            <a:chOff x="645102" y="-1334051"/>
            <a:chExt cx="8247377" cy="580013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-1334051"/>
              <a:ext cx="8247377" cy="5800138"/>
              <a:chOff x="645102" y="-3379250"/>
              <a:chExt cx="8247377" cy="580013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645102" y="-3379250"/>
                <a:ext cx="8247377" cy="5483130"/>
                <a:chOff x="645102" y="-3379250"/>
                <a:chExt cx="8247377" cy="5483130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645102" y="-3379250"/>
                  <a:ext cx="8247377" cy="548313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TextBox 28"/>
                <p:cNvSpPr txBox="1"/>
                <p:nvPr/>
              </p:nvSpPr>
              <p:spPr>
                <a:xfrm>
                  <a:off x="8371094" y="-33792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2" y="-1052407"/>
              <a:ext cx="7775757" cy="5170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用细绳吊着一个物块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静止靠在墙壁上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此时重力与拉力是一对平衡力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当剪断细绳时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拉力消失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但同时用一个由零逐渐增大的水平作用力</a:t>
              </a:r>
              <a:r>
                <a:rPr lang="en-US" altLang="zh-CN" sz="2000" i="1" dirty="0"/>
                <a:t>F</a:t>
              </a:r>
              <a:r>
                <a:rPr lang="zh-CN" altLang="zh-CN" sz="2000" dirty="0"/>
                <a:t>压在物块上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则木块对墙面产生压力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进而产生对物块沿墙壁向上的摩擦力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且摩擦力随着压力的增大而变大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开始时摩擦力较小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小于重力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物块向下做加速运动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随着摩擦力的增大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摩擦力大于重力后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物块向下做减速运动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摩擦力先逐渐增大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当速度减小为</a:t>
              </a:r>
              <a:r>
                <a:rPr lang="en-US" altLang="zh-CN" sz="2000" dirty="0"/>
                <a:t>0</a:t>
              </a:r>
              <a:r>
                <a:rPr lang="zh-CN" altLang="zh-CN" sz="2000" dirty="0"/>
                <a:t>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摩擦力突然减小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极短时间内减小到与重力相等后不再变化。物块的速度先变大再变小后不变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错误。物块所受摩擦力先变大再变小后不变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错误。物块的动能先变大再变小后不变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错误。物块向下滑落的过程中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需要克服摩擦力做功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机械能变小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当物块静止后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机械能不再变化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故机械能先变小后不变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正确。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36" name="五边形 3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037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39552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00760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147565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194370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241176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2876466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3344518" y="769910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3812570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4280622" y="769910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39750" y="134076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江苏连云港中考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的水平推力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280 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的购物车沿水平地面向前推动了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推力对购物车做功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购物车的重力做功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一个皮球落地后弹起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弹起的高度越来越低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皮球在运动过程中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机械能总量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推力对购物车做功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W=Fs=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N×10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m=200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购物车在水平地面上移动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没有在重力的方向上移动距离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所以重力不做功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即重力做功为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。皮球运动过程中弹起的高度越来越小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说明存在摩擦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故机械能变小。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988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90FDA02B-E014-4BBF-B8D8-D5A444A31B41}" vid="{F6D11230-255E-44D6-AE15-AFA57F01F0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</Template>
  <TotalTime>429</TotalTime>
  <Words>1940</Words>
  <Application>Microsoft Office PowerPoint</Application>
  <PresentationFormat>全屏显示(4:3)</PresentationFormat>
  <Paragraphs>209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NEU-BZ-S92</vt:lpstr>
      <vt:lpstr>等线 Light</vt:lpstr>
      <vt:lpstr>黑体</vt:lpstr>
      <vt:lpstr>宋体</vt:lpstr>
      <vt:lpstr>Arial</vt:lpstr>
      <vt:lpstr>Calibri</vt:lpstr>
      <vt:lpstr>Calibri Light</vt:lpstr>
      <vt:lpstr>Cambria Math</vt:lpstr>
      <vt:lpstr>Times New Roman</vt:lpstr>
      <vt:lpstr>Office 主题​​</vt:lpstr>
      <vt:lpstr>文档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 </cp:lastModifiedBy>
  <dcterms:created xsi:type="dcterms:W3CDTF">2014-05-14T03:22:04Z</dcterms:created>
  <dcterms:modified xsi:type="dcterms:W3CDTF">2020-02-13T10:22:49Z</dcterms:modified>
</cp:coreProperties>
</file>